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6" name="Shape 1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general, major NGOs are well coordinated, but there are many small organisations providing </a:t>
            </a:r>
            <a:r>
              <a:rPr i="1"/>
              <a:t>ad hoc</a:t>
            </a:r>
            <a:r>
              <a:t> support.</a:t>
            </a:r>
          </a:p>
          <a:p>
            <a:pPr/>
            <a:r>
              <a:t>Can we find/ develop a governing body that can control the total effort and eliminate waste and duplication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Shape 2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1" indent="0" defTabSz="963412"/>
            <a:r>
              <a:t>If we leave things as they are we will pour more money and effort into supporting the status quo and not changing it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3" name="Shape 27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Skeleton of project up on the District Web Site, along with the rationale for it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ndhomelessnesswa.com/strategy" TargetMode="Externa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lack.com/intl/en-au/" TargetMode="Externa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ctrTitle"/>
          </p:nvPr>
        </p:nvSpPr>
        <p:spPr>
          <a:xfrm>
            <a:off x="685800" y="1844825"/>
            <a:ext cx="7772400" cy="1755626"/>
          </a:xfrm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Rotary District 9455 </a:t>
            </a:r>
            <a:br/>
            <a:r>
              <a:t>Homeless Hub </a:t>
            </a:r>
            <a:br/>
            <a:r>
              <a:t>- Strategic Directions Paper v2</a:t>
            </a:r>
          </a:p>
        </p:txBody>
      </p:sp>
      <p:sp>
        <p:nvSpPr>
          <p:cNvPr id="95" name="Subtitle 2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</a:lstStyle>
          <a:p>
            <a:pPr/>
            <a:r>
              <a:t>19-Aug-19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ight Arrow 11"/>
          <p:cNvSpPr/>
          <p:nvPr/>
        </p:nvSpPr>
        <p:spPr>
          <a:xfrm rot="16200000">
            <a:off x="3605531" y="4117268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8" name="Right Arrow 9"/>
          <p:cNvSpPr/>
          <p:nvPr/>
        </p:nvSpPr>
        <p:spPr>
          <a:xfrm>
            <a:off x="827583" y="3212975"/>
            <a:ext cx="7920882" cy="5760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Where can Rotary add Value?</a:t>
            </a:r>
          </a:p>
        </p:txBody>
      </p:sp>
      <p:grpSp>
        <p:nvGrpSpPr>
          <p:cNvPr id="142" name="Rectangle 3"/>
          <p:cNvGrpSpPr/>
          <p:nvPr/>
        </p:nvGrpSpPr>
        <p:grpSpPr>
          <a:xfrm>
            <a:off x="1043608" y="2924943"/>
            <a:ext cx="1584176" cy="1152129"/>
            <a:chOff x="0" y="0"/>
            <a:chExt cx="1584175" cy="1152128"/>
          </a:xfrm>
        </p:grpSpPr>
        <p:sp>
          <p:nvSpPr>
            <p:cNvPr id="140" name="Rectangle"/>
            <p:cNvSpPr/>
            <p:nvPr/>
          </p:nvSpPr>
          <p:spPr>
            <a:xfrm>
              <a:off x="0" y="-1"/>
              <a:ext cx="1584176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1" name="Prevention…"/>
            <p:cNvSpPr txBox="1"/>
            <p:nvPr/>
          </p:nvSpPr>
          <p:spPr>
            <a:xfrm>
              <a:off x="52070" y="115361"/>
              <a:ext cx="1480036" cy="921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Prevention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Prevent homelessness happening in the first place</a:t>
              </a:r>
            </a:p>
          </p:txBody>
        </p:sp>
      </p:grpSp>
      <p:grpSp>
        <p:nvGrpSpPr>
          <p:cNvPr id="145" name="Rectangle 4"/>
          <p:cNvGrpSpPr/>
          <p:nvPr/>
        </p:nvGrpSpPr>
        <p:grpSpPr>
          <a:xfrm>
            <a:off x="2843808" y="2924943"/>
            <a:ext cx="1728193" cy="1152129"/>
            <a:chOff x="0" y="0"/>
            <a:chExt cx="1728191" cy="1152128"/>
          </a:xfrm>
        </p:grpSpPr>
        <p:sp>
          <p:nvSpPr>
            <p:cNvPr id="143" name="Rectangle"/>
            <p:cNvSpPr/>
            <p:nvPr/>
          </p:nvSpPr>
          <p:spPr>
            <a:xfrm>
              <a:off x="0" y="-1"/>
              <a:ext cx="1728192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4" name="Homeless Support…"/>
            <p:cNvSpPr txBox="1"/>
            <p:nvPr/>
          </p:nvSpPr>
          <p:spPr>
            <a:xfrm>
              <a:off x="42350" y="15031"/>
              <a:ext cx="1643492" cy="11220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/>
              <a:r>
                <a:t>Homeless Support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Provide basic support to homeless people – eg food, clothing, health</a:t>
              </a:r>
            </a:p>
          </p:txBody>
        </p:sp>
      </p:grpSp>
      <p:grpSp>
        <p:nvGrpSpPr>
          <p:cNvPr id="148" name="Rectangle 5"/>
          <p:cNvGrpSpPr/>
          <p:nvPr/>
        </p:nvGrpSpPr>
        <p:grpSpPr>
          <a:xfrm>
            <a:off x="6598056" y="2924943"/>
            <a:ext cx="1584177" cy="1152129"/>
            <a:chOff x="0" y="0"/>
            <a:chExt cx="1584175" cy="1152128"/>
          </a:xfrm>
        </p:grpSpPr>
        <p:sp>
          <p:nvSpPr>
            <p:cNvPr id="146" name="Rectangle"/>
            <p:cNvSpPr/>
            <p:nvPr/>
          </p:nvSpPr>
          <p:spPr>
            <a:xfrm>
              <a:off x="0" y="-1"/>
              <a:ext cx="1584176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7" name="Transitional Services…"/>
            <p:cNvSpPr txBox="1"/>
            <p:nvPr/>
          </p:nvSpPr>
          <p:spPr>
            <a:xfrm>
              <a:off x="52070" y="64561"/>
              <a:ext cx="1480036" cy="10230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Transitional Services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Enable the individual to live independently</a:t>
              </a:r>
            </a:p>
          </p:txBody>
        </p:sp>
      </p:grpSp>
      <p:grpSp>
        <p:nvGrpSpPr>
          <p:cNvPr id="151" name="Rectangle 6"/>
          <p:cNvGrpSpPr/>
          <p:nvPr/>
        </p:nvGrpSpPr>
        <p:grpSpPr>
          <a:xfrm>
            <a:off x="4797855" y="2924943"/>
            <a:ext cx="1584177" cy="1152129"/>
            <a:chOff x="0" y="0"/>
            <a:chExt cx="1584175" cy="1152128"/>
          </a:xfrm>
        </p:grpSpPr>
        <p:sp>
          <p:nvSpPr>
            <p:cNvPr id="149" name="Rectangle"/>
            <p:cNvSpPr/>
            <p:nvPr/>
          </p:nvSpPr>
          <p:spPr>
            <a:xfrm>
              <a:off x="0" y="-1"/>
              <a:ext cx="1584176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150" name="Housing…"/>
            <p:cNvSpPr txBox="1"/>
            <p:nvPr/>
          </p:nvSpPr>
          <p:spPr>
            <a:xfrm>
              <a:off x="52070" y="20111"/>
              <a:ext cx="1480036" cy="11119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Housing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Provide housing for the individual with appropriate support services</a:t>
              </a:r>
            </a:p>
          </p:txBody>
        </p:sp>
      </p:grpSp>
      <p:grpSp>
        <p:nvGrpSpPr>
          <p:cNvPr id="154" name="Rectangle 7"/>
          <p:cNvGrpSpPr/>
          <p:nvPr/>
        </p:nvGrpSpPr>
        <p:grpSpPr>
          <a:xfrm>
            <a:off x="1043608" y="1700808"/>
            <a:ext cx="7200801" cy="864097"/>
            <a:chOff x="0" y="0"/>
            <a:chExt cx="7200800" cy="864095"/>
          </a:xfrm>
        </p:grpSpPr>
        <p:sp>
          <p:nvSpPr>
            <p:cNvPr id="152" name="Rectangle"/>
            <p:cNvSpPr/>
            <p:nvPr/>
          </p:nvSpPr>
          <p:spPr>
            <a:xfrm>
              <a:off x="-1" y="0"/>
              <a:ext cx="7200802" cy="864096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153" name="Community Education…"/>
            <p:cNvSpPr txBox="1"/>
            <p:nvPr/>
          </p:nvSpPr>
          <p:spPr>
            <a:xfrm>
              <a:off x="52069" y="66595"/>
              <a:ext cx="7096662" cy="7309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Community Education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Shift the perception of the community of WA to be supportive to people experiencing homelessness, </a:t>
              </a:r>
              <a:br/>
              <a:r>
                <a:t>and to advocate for them</a:t>
              </a:r>
            </a:p>
          </p:txBody>
        </p:sp>
      </p:grpSp>
      <p:grpSp>
        <p:nvGrpSpPr>
          <p:cNvPr id="157" name="Rectangle 8"/>
          <p:cNvGrpSpPr/>
          <p:nvPr/>
        </p:nvGrpSpPr>
        <p:grpSpPr>
          <a:xfrm>
            <a:off x="1043608" y="4437112"/>
            <a:ext cx="7200801" cy="792089"/>
            <a:chOff x="0" y="0"/>
            <a:chExt cx="7200800" cy="792087"/>
          </a:xfrm>
        </p:grpSpPr>
        <p:sp>
          <p:nvSpPr>
            <p:cNvPr id="155" name="Rectangle"/>
            <p:cNvSpPr/>
            <p:nvPr/>
          </p:nvSpPr>
          <p:spPr>
            <a:xfrm>
              <a:off x="-1" y="0"/>
              <a:ext cx="7200802" cy="792088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156" name="Agency Support…"/>
            <p:cNvSpPr txBox="1"/>
            <p:nvPr/>
          </p:nvSpPr>
          <p:spPr>
            <a:xfrm>
              <a:off x="52069" y="125841"/>
              <a:ext cx="7096662" cy="540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Agency Support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Help homeless agencies provide a good service</a:t>
              </a:r>
            </a:p>
          </p:txBody>
        </p:sp>
      </p:grpSp>
      <p:sp>
        <p:nvSpPr>
          <p:cNvPr id="158" name="Slide Number Placeholder 10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9" name="Right Arrow 14"/>
          <p:cNvSpPr/>
          <p:nvPr/>
        </p:nvSpPr>
        <p:spPr>
          <a:xfrm rot="16200000">
            <a:off x="5409924" y="4117268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0" name="Right Arrow 15"/>
          <p:cNvSpPr/>
          <p:nvPr/>
        </p:nvSpPr>
        <p:spPr>
          <a:xfrm rot="16200000">
            <a:off x="7214316" y="4117268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1" name="Right Arrow 16"/>
          <p:cNvSpPr/>
          <p:nvPr/>
        </p:nvSpPr>
        <p:spPr>
          <a:xfrm rot="5400000">
            <a:off x="7205932" y="2605100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2" name="Right Arrow 17"/>
          <p:cNvSpPr/>
          <p:nvPr/>
        </p:nvSpPr>
        <p:spPr>
          <a:xfrm rot="5400000">
            <a:off x="5405732" y="2595267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3" name="Right Arrow 18"/>
          <p:cNvSpPr/>
          <p:nvPr/>
        </p:nvSpPr>
        <p:spPr>
          <a:xfrm rot="5400000">
            <a:off x="3605531" y="2595267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4" name="Right Arrow 19"/>
          <p:cNvSpPr/>
          <p:nvPr/>
        </p:nvSpPr>
        <p:spPr>
          <a:xfrm rot="5400000">
            <a:off x="1661316" y="2595267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5" name="Right Arrow 20"/>
          <p:cNvSpPr/>
          <p:nvPr/>
        </p:nvSpPr>
        <p:spPr>
          <a:xfrm rot="16200000">
            <a:off x="1690811" y="4117268"/>
            <a:ext cx="344569" cy="2838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19050">
            <a:solidFill>
              <a:srgbClr val="595959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6" name="Content Placeholder 21"/>
          <p:cNvSpPr txBox="1"/>
          <p:nvPr>
            <p:ph type="body" sz="quarter" idx="1"/>
          </p:nvPr>
        </p:nvSpPr>
        <p:spPr>
          <a:xfrm>
            <a:off x="457200" y="5949279"/>
            <a:ext cx="8229600" cy="648073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500"/>
              </a:spcBef>
              <a:buSzTx/>
              <a:buNone/>
              <a:defRPr sz="2400"/>
            </a:lvl1pPr>
          </a:lstStyle>
          <a:p>
            <a:pPr/>
            <a:r>
              <a:t>Areas underdone at present: Prevention, Community Education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le 1"/>
          <p:cNvSpPr txBox="1"/>
          <p:nvPr>
            <p:ph type="title"/>
          </p:nvPr>
        </p:nvSpPr>
        <p:spPr>
          <a:xfrm>
            <a:off x="323527" y="332656"/>
            <a:ext cx="3960442" cy="1143001"/>
          </a:xfrm>
          <a:prstGeom prst="rect">
            <a:avLst/>
          </a:prstGeom>
        </p:spPr>
        <p:txBody>
          <a:bodyPr/>
          <a:lstStyle>
            <a:lvl1pPr defTabSz="886968">
              <a:defRPr sz="3783"/>
            </a:lvl1pPr>
          </a:lstStyle>
          <a:p>
            <a:pPr/>
            <a:r>
              <a:t>Existing Rotary Projects</a:t>
            </a:r>
          </a:p>
        </p:txBody>
      </p:sp>
      <p:sp>
        <p:nvSpPr>
          <p:cNvPr id="169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0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31" y="1625843"/>
            <a:ext cx="4541998" cy="43800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1663" y="980728"/>
            <a:ext cx="4541997" cy="5027772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TextBox 5"/>
          <p:cNvSpPr txBox="1"/>
          <p:nvPr/>
        </p:nvSpPr>
        <p:spPr>
          <a:xfrm>
            <a:off x="1809407" y="6156592"/>
            <a:ext cx="5597194" cy="554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/>
            </a:lvl1pPr>
          </a:lstStyle>
          <a:p>
            <a:pPr/>
            <a:r>
              <a:t>If Rotary clubs are doing other projects not shown on the list, the Homeless Hub  would like to know about them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Existing Rotary Projects</a:t>
            </a:r>
          </a:p>
        </p:txBody>
      </p:sp>
      <p:sp>
        <p:nvSpPr>
          <p:cNvPr id="175" name="Content Placeholder 2"/>
          <p:cNvSpPr txBox="1"/>
          <p:nvPr>
            <p:ph type="body" sz="half" idx="1"/>
          </p:nvPr>
        </p:nvSpPr>
        <p:spPr>
          <a:xfrm>
            <a:off x="457200" y="1628800"/>
            <a:ext cx="3754760" cy="3951288"/>
          </a:xfrm>
          <a:prstGeom prst="rect">
            <a:avLst/>
          </a:prstGeom>
        </p:spPr>
        <p:txBody>
          <a:bodyPr anchor="t"/>
          <a:lstStyle/>
          <a:p>
            <a:pPr marL="342900" indent="-3429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0" sz="2500"/>
            </a:pPr>
            <a:r>
              <a:t>47 Homeless projects identified in District 9455</a:t>
            </a:r>
            <a:endParaRPr sz="2200"/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0" sz="2500"/>
            </a:pPr>
            <a:r>
              <a:t>Of these:</a:t>
            </a:r>
            <a:endParaRPr sz="2200"/>
          </a:p>
          <a:p>
            <a:pPr lvl="1" marL="742950" indent="-285750">
              <a:lnSpc>
                <a:spcPct val="90000"/>
              </a:lnSpc>
              <a:buSzPct val="100000"/>
              <a:buFont typeface="Arial"/>
              <a:buChar char="–"/>
              <a:defRPr b="0" sz="2200"/>
            </a:pPr>
            <a:r>
              <a:t>32 involve Funding ($200,000 in total but spread thinly)</a:t>
            </a:r>
            <a:endParaRPr sz="1800"/>
          </a:p>
          <a:p>
            <a:pPr lvl="1" marL="742950" indent="-285750">
              <a:lnSpc>
                <a:spcPct val="90000"/>
              </a:lnSpc>
              <a:buSzPct val="100000"/>
              <a:buFont typeface="Arial"/>
              <a:buChar char="–"/>
              <a:defRPr b="0" sz="2200"/>
            </a:pPr>
            <a:r>
              <a:t>27 require basic Hands-on support</a:t>
            </a:r>
            <a:endParaRPr sz="1800"/>
          </a:p>
          <a:p>
            <a:pPr lvl="1" marL="742950" indent="-285750">
              <a:lnSpc>
                <a:spcPct val="90000"/>
              </a:lnSpc>
              <a:buSzPct val="100000"/>
              <a:buFont typeface="Arial"/>
              <a:buChar char="–"/>
              <a:defRPr b="0" sz="2200"/>
            </a:pPr>
            <a:r>
              <a:t>5 require Skills beyond the basic</a:t>
            </a:r>
          </a:p>
        </p:txBody>
      </p:sp>
      <p:sp>
        <p:nvSpPr>
          <p:cNvPr id="176" name="Content Placeholder 10"/>
          <p:cNvSpPr txBox="1"/>
          <p:nvPr/>
        </p:nvSpPr>
        <p:spPr>
          <a:xfrm>
            <a:off x="4257679" y="1628800"/>
            <a:ext cx="3664796" cy="3951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800"/>
            </a:pPr>
            <a:r>
              <a:t>Also:</a:t>
            </a:r>
            <a:endParaRPr sz="2400"/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17 contribute to Agency Support</a:t>
            </a:r>
            <a:endParaRPr sz="2000"/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22 to Homeless Support</a:t>
            </a:r>
            <a:endParaRPr sz="2000"/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6 to Transitional Services</a:t>
            </a:r>
            <a:endParaRPr sz="2000"/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1 to Community Education</a:t>
            </a:r>
            <a:endParaRPr sz="2000"/>
          </a:p>
          <a:p>
            <a:pPr lvl="1"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–"/>
              <a:defRPr sz="2400"/>
            </a:pPr>
            <a:r>
              <a:t>1 to Housing</a:t>
            </a:r>
          </a:p>
        </p:txBody>
      </p:sp>
      <p:sp>
        <p:nvSpPr>
          <p:cNvPr id="177" name="Slide Number Placeholder 7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8" name="TextBox 4"/>
          <p:cNvSpPr txBox="1"/>
          <p:nvPr/>
        </p:nvSpPr>
        <p:spPr>
          <a:xfrm>
            <a:off x="7930088" y="4005064"/>
            <a:ext cx="1025193" cy="1209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Changing the Status Quo</a:t>
            </a:r>
          </a:p>
        </p:txBody>
      </p:sp>
      <p:sp>
        <p:nvSpPr>
          <p:cNvPr id="179" name="Right Brace 6"/>
          <p:cNvSpPr/>
          <p:nvPr/>
        </p:nvSpPr>
        <p:spPr>
          <a:xfrm>
            <a:off x="7452320" y="3573016"/>
            <a:ext cx="371473" cy="1944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154"/>
                  <a:pt x="10800" y="344"/>
                </a:cubicBezTo>
                <a:lnTo>
                  <a:pt x="10800" y="10456"/>
                </a:lnTo>
                <a:cubicBezTo>
                  <a:pt x="10800" y="10646"/>
                  <a:pt x="15635" y="10800"/>
                  <a:pt x="21600" y="10800"/>
                </a:cubicBezTo>
                <a:cubicBezTo>
                  <a:pt x="15635" y="10800"/>
                  <a:pt x="10800" y="10954"/>
                  <a:pt x="10800" y="11144"/>
                </a:cubicBezTo>
                <a:lnTo>
                  <a:pt x="10800" y="21256"/>
                </a:lnTo>
                <a:cubicBezTo>
                  <a:pt x="10800" y="21446"/>
                  <a:pt x="5965" y="21600"/>
                  <a:pt x="0" y="21600"/>
                </a:cubicBezTo>
              </a:path>
            </a:pathLst>
          </a:custGeom>
          <a:ln w="1905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b="1"/>
            </a:pPr>
          </a:p>
        </p:txBody>
      </p:sp>
      <p:sp>
        <p:nvSpPr>
          <p:cNvPr id="180" name="TextBox 11"/>
          <p:cNvSpPr txBox="1"/>
          <p:nvPr/>
        </p:nvSpPr>
        <p:spPr>
          <a:xfrm>
            <a:off x="7930088" y="2132856"/>
            <a:ext cx="1025193" cy="1209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Managingthe Status Quo</a:t>
            </a:r>
          </a:p>
        </p:txBody>
      </p:sp>
      <p:sp>
        <p:nvSpPr>
          <p:cNvPr id="181" name="Right Brace 12"/>
          <p:cNvSpPr/>
          <p:nvPr/>
        </p:nvSpPr>
        <p:spPr>
          <a:xfrm>
            <a:off x="7452320" y="2060848"/>
            <a:ext cx="371473" cy="1368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965" y="0"/>
                  <a:pt x="10800" y="219"/>
                  <a:pt x="10800" y="489"/>
                </a:cubicBezTo>
                <a:lnTo>
                  <a:pt x="10800" y="10311"/>
                </a:lnTo>
                <a:cubicBezTo>
                  <a:pt x="10800" y="10581"/>
                  <a:pt x="15635" y="10800"/>
                  <a:pt x="21600" y="10800"/>
                </a:cubicBezTo>
                <a:cubicBezTo>
                  <a:pt x="15635" y="10800"/>
                  <a:pt x="10800" y="11019"/>
                  <a:pt x="10800" y="11289"/>
                </a:cubicBezTo>
                <a:lnTo>
                  <a:pt x="10800" y="21111"/>
                </a:lnTo>
                <a:cubicBezTo>
                  <a:pt x="10800" y="21381"/>
                  <a:pt x="5965" y="21600"/>
                  <a:pt x="0" y="21600"/>
                </a:cubicBezTo>
              </a:path>
            </a:pathLst>
          </a:custGeom>
          <a:ln w="1905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b="1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Existing Projects</a:t>
            </a:r>
          </a:p>
        </p:txBody>
      </p:sp>
      <p:sp>
        <p:nvSpPr>
          <p:cNvPr id="184" name="Slide Number Placeholder 4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536" y="1412775"/>
            <a:ext cx="8355960" cy="381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Content Placeholder 5"/>
          <p:cNvSpPr txBox="1"/>
          <p:nvPr>
            <p:ph type="body" sz="quarter" idx="1"/>
          </p:nvPr>
        </p:nvSpPr>
        <p:spPr>
          <a:xfrm>
            <a:off x="457200" y="5373215"/>
            <a:ext cx="8229600" cy="136815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Heavily weighted towards Homeless Support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Funding projects out-weigh Hands-On</a:t>
            </a:r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defRPr sz="2500"/>
            </a:pPr>
            <a:r>
              <a:t>Funding Agency Support not always recognised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ight Arrow 9"/>
          <p:cNvSpPr/>
          <p:nvPr/>
        </p:nvSpPr>
        <p:spPr>
          <a:xfrm>
            <a:off x="827583" y="3573016"/>
            <a:ext cx="7920882" cy="5760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3861"/>
            </a:lvl1pPr>
          </a:lstStyle>
          <a:p>
            <a:pPr/>
            <a:r>
              <a:t>Where does Rotary Currently add Value?</a:t>
            </a:r>
          </a:p>
        </p:txBody>
      </p:sp>
      <p:grpSp>
        <p:nvGrpSpPr>
          <p:cNvPr id="192" name="Rectangle 3"/>
          <p:cNvGrpSpPr/>
          <p:nvPr/>
        </p:nvGrpSpPr>
        <p:grpSpPr>
          <a:xfrm>
            <a:off x="1043607" y="3284983"/>
            <a:ext cx="1224138" cy="1152129"/>
            <a:chOff x="0" y="0"/>
            <a:chExt cx="1224136" cy="1152128"/>
          </a:xfrm>
        </p:grpSpPr>
        <p:sp>
          <p:nvSpPr>
            <p:cNvPr id="190" name="Rectangle"/>
            <p:cNvSpPr/>
            <p:nvPr/>
          </p:nvSpPr>
          <p:spPr>
            <a:xfrm>
              <a:off x="-1" y="-1"/>
              <a:ext cx="1224138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1" name="Prevention (0)"/>
            <p:cNvSpPr txBox="1"/>
            <p:nvPr/>
          </p:nvSpPr>
          <p:spPr>
            <a:xfrm>
              <a:off x="52069" y="263470"/>
              <a:ext cx="1119998" cy="6251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pPr/>
              <a:r>
                <a:t>Prevention (0)</a:t>
              </a:r>
            </a:p>
          </p:txBody>
        </p:sp>
      </p:grpSp>
      <p:grpSp>
        <p:nvGrpSpPr>
          <p:cNvPr id="195" name="Rectangle 4"/>
          <p:cNvGrpSpPr/>
          <p:nvPr/>
        </p:nvGrpSpPr>
        <p:grpSpPr>
          <a:xfrm>
            <a:off x="2627783" y="3112561"/>
            <a:ext cx="2304258" cy="1785006"/>
            <a:chOff x="0" y="0"/>
            <a:chExt cx="2304256" cy="1785004"/>
          </a:xfrm>
        </p:grpSpPr>
        <p:sp>
          <p:nvSpPr>
            <p:cNvPr id="193" name="Rectangle"/>
            <p:cNvSpPr/>
            <p:nvPr/>
          </p:nvSpPr>
          <p:spPr>
            <a:xfrm>
              <a:off x="0" y="28406"/>
              <a:ext cx="2304257" cy="1728193"/>
            </a:xfrm>
            <a:prstGeom prst="rect">
              <a:avLst/>
            </a:prstGeom>
            <a:solidFill>
              <a:srgbClr val="92D05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4" name="Homeless Support (22)…"/>
            <p:cNvSpPr txBox="1"/>
            <p:nvPr/>
          </p:nvSpPr>
          <p:spPr>
            <a:xfrm>
              <a:off x="52069" y="0"/>
              <a:ext cx="2200118" cy="1785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Homeless Support (22)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Backpacks, Busy Bees, Church food, Homeless Connect (3), Move-in Packs, Salvos food, Sleeping bags (4), Socks, Tom Fisher House, Volunteer packing, Xmas cans (2), Xmas hampers (5)</a:t>
              </a:r>
            </a:p>
          </p:txBody>
        </p:sp>
      </p:grpSp>
      <p:grpSp>
        <p:nvGrpSpPr>
          <p:cNvPr id="198" name="Rectangle 5"/>
          <p:cNvGrpSpPr/>
          <p:nvPr/>
        </p:nvGrpSpPr>
        <p:grpSpPr>
          <a:xfrm>
            <a:off x="6660232" y="3212975"/>
            <a:ext cx="1584177" cy="1440162"/>
            <a:chOff x="0" y="0"/>
            <a:chExt cx="1584175" cy="1440160"/>
          </a:xfrm>
        </p:grpSpPr>
        <p:sp>
          <p:nvSpPr>
            <p:cNvPr id="196" name="Rectangle"/>
            <p:cNvSpPr/>
            <p:nvPr/>
          </p:nvSpPr>
          <p:spPr>
            <a:xfrm>
              <a:off x="0" y="-1"/>
              <a:ext cx="1584176" cy="1440162"/>
            </a:xfrm>
            <a:prstGeom prst="rect">
              <a:avLst/>
            </a:prstGeom>
            <a:solidFill>
              <a:srgbClr val="CCFFCC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7" name="Transitional Services (6)…"/>
            <p:cNvSpPr txBox="1"/>
            <p:nvPr/>
          </p:nvSpPr>
          <p:spPr>
            <a:xfrm>
              <a:off x="52070" y="18077"/>
              <a:ext cx="1480036" cy="14040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Transitional Services (6)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Driving hours, MRC, Passages, Street Doctor medical (2), Work Experience</a:t>
              </a:r>
            </a:p>
          </p:txBody>
        </p:sp>
      </p:grpSp>
      <p:grpSp>
        <p:nvGrpSpPr>
          <p:cNvPr id="201" name="Rectangle 6"/>
          <p:cNvGrpSpPr/>
          <p:nvPr/>
        </p:nvGrpSpPr>
        <p:grpSpPr>
          <a:xfrm>
            <a:off x="5292080" y="3284983"/>
            <a:ext cx="1008113" cy="1152129"/>
            <a:chOff x="0" y="0"/>
            <a:chExt cx="1008112" cy="1152128"/>
          </a:xfrm>
        </p:grpSpPr>
        <p:sp>
          <p:nvSpPr>
            <p:cNvPr id="199" name="Rectangle"/>
            <p:cNvSpPr/>
            <p:nvPr/>
          </p:nvSpPr>
          <p:spPr>
            <a:xfrm>
              <a:off x="-1" y="-1"/>
              <a:ext cx="1008114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00" name="Housing (1)…"/>
            <p:cNvSpPr txBox="1"/>
            <p:nvPr/>
          </p:nvSpPr>
          <p:spPr>
            <a:xfrm>
              <a:off x="52069" y="64561"/>
              <a:ext cx="903974" cy="10230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Housing (1)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Common Ground</a:t>
              </a:r>
            </a:p>
          </p:txBody>
        </p:sp>
      </p:grpSp>
      <p:grpSp>
        <p:nvGrpSpPr>
          <p:cNvPr id="204" name="Rectangle 7"/>
          <p:cNvGrpSpPr/>
          <p:nvPr/>
        </p:nvGrpSpPr>
        <p:grpSpPr>
          <a:xfrm>
            <a:off x="1043608" y="1844824"/>
            <a:ext cx="7200801" cy="864097"/>
            <a:chOff x="0" y="0"/>
            <a:chExt cx="7200800" cy="864095"/>
          </a:xfrm>
        </p:grpSpPr>
        <p:sp>
          <p:nvSpPr>
            <p:cNvPr id="202" name="Rectangle"/>
            <p:cNvSpPr/>
            <p:nvPr/>
          </p:nvSpPr>
          <p:spPr>
            <a:xfrm>
              <a:off x="-1" y="0"/>
              <a:ext cx="7200802" cy="864096"/>
            </a:xfrm>
            <a:prstGeom prst="rect">
              <a:avLst/>
            </a:prstGeom>
            <a:solidFill>
              <a:srgbClr val="CCFFCC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203" name="Community Education (1)…"/>
            <p:cNvSpPr txBox="1"/>
            <p:nvPr/>
          </p:nvSpPr>
          <p:spPr>
            <a:xfrm>
              <a:off x="52069" y="161845"/>
              <a:ext cx="7096662" cy="540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Community Education (1)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Eye Contact</a:t>
              </a:r>
            </a:p>
          </p:txBody>
        </p:sp>
      </p:grpSp>
      <p:grpSp>
        <p:nvGrpSpPr>
          <p:cNvPr id="207" name="Rectangle 8"/>
          <p:cNvGrpSpPr/>
          <p:nvPr/>
        </p:nvGrpSpPr>
        <p:grpSpPr>
          <a:xfrm>
            <a:off x="1043608" y="5229199"/>
            <a:ext cx="7200801" cy="792089"/>
            <a:chOff x="0" y="0"/>
            <a:chExt cx="7200800" cy="792087"/>
          </a:xfrm>
        </p:grpSpPr>
        <p:sp>
          <p:nvSpPr>
            <p:cNvPr id="205" name="Rectangle"/>
            <p:cNvSpPr/>
            <p:nvPr/>
          </p:nvSpPr>
          <p:spPr>
            <a:xfrm>
              <a:off x="-1" y="0"/>
              <a:ext cx="7200802" cy="792088"/>
            </a:xfrm>
            <a:prstGeom prst="rect">
              <a:avLst/>
            </a:prstGeom>
            <a:solidFill>
              <a:srgbClr val="92D05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06" name="Agency Support (16)…"/>
            <p:cNvSpPr txBox="1"/>
            <p:nvPr/>
          </p:nvSpPr>
          <p:spPr>
            <a:xfrm>
              <a:off x="52069" y="30591"/>
              <a:ext cx="7096662" cy="7309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Agency Support (16)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Centacare, Desert Blue Connect, Foodbank (2), H.A.N.D, </a:t>
              </a:r>
              <a:r>
                <a:t>Homeless Healthcare, </a:t>
              </a:r>
              <a:r>
                <a:t>Manna (3), Orange Sky (2), Ruah, Salvos, Shalom House, Share the Dignity (2), Vinnies</a:t>
              </a:r>
            </a:p>
          </p:txBody>
        </p:sp>
      </p:grpSp>
      <p:sp>
        <p:nvSpPr>
          <p:cNvPr id="208" name="Slide Number Placeholder 10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Proposed Changes of Direction</a:t>
            </a:r>
          </a:p>
        </p:txBody>
      </p:sp>
      <p:sp>
        <p:nvSpPr>
          <p:cNvPr id="211" name="Content Placeholder 2"/>
          <p:cNvSpPr txBox="1"/>
          <p:nvPr>
            <p:ph type="body" idx="1"/>
          </p:nvPr>
        </p:nvSpPr>
        <p:spPr>
          <a:xfrm>
            <a:off x="457200" y="1600199"/>
            <a:ext cx="8229600" cy="3917033"/>
          </a:xfrm>
          <a:prstGeom prst="rect">
            <a:avLst/>
          </a:prstGeom>
        </p:spPr>
        <p:txBody>
          <a:bodyPr/>
          <a:lstStyle/>
          <a:p>
            <a:pPr marL="514350" indent="-514350">
              <a:lnSpc>
                <a:spcPct val="90000"/>
              </a:lnSpc>
              <a:spcBef>
                <a:spcPts val="600"/>
              </a:spcBef>
              <a:buFontTx/>
              <a:buAutoNum type="arabicPeriod" startAt="1"/>
              <a:defRPr sz="2900"/>
            </a:pPr>
            <a:r>
              <a:t>Fix the problem, rather than manage it</a:t>
            </a:r>
          </a:p>
          <a:p>
            <a:pPr lvl="1" marL="971550" indent="-514350">
              <a:lnSpc>
                <a:spcPct val="90000"/>
              </a:lnSpc>
              <a:spcBef>
                <a:spcPts val="600"/>
              </a:spcBef>
              <a:defRPr sz="2500"/>
            </a:pPr>
            <a:r>
              <a:t>“We focus our efforts on ending homelessness, not just managing it” - WA Alliance to End Homelessness </a:t>
            </a:r>
          </a:p>
          <a:p>
            <a:pPr marL="514350" indent="-514350">
              <a:lnSpc>
                <a:spcPct val="90000"/>
              </a:lnSpc>
              <a:spcBef>
                <a:spcPts val="600"/>
              </a:spcBef>
              <a:buFontTx/>
              <a:buAutoNum type="arabicPeriod" startAt="1"/>
              <a:defRPr sz="2900"/>
            </a:pPr>
            <a:r>
              <a:t>More hands-on and skill usage for member involvement</a:t>
            </a:r>
          </a:p>
          <a:p>
            <a:pPr marL="514350" indent="-514350">
              <a:lnSpc>
                <a:spcPct val="90000"/>
              </a:lnSpc>
              <a:spcBef>
                <a:spcPts val="600"/>
              </a:spcBef>
              <a:buFontTx/>
              <a:buAutoNum type="arabicPeriod" startAt="1"/>
              <a:defRPr sz="2900"/>
            </a:pPr>
            <a:r>
              <a:t>Co-ordinate our funding efforts</a:t>
            </a:r>
          </a:p>
          <a:p>
            <a:pPr marL="514350" indent="-514350">
              <a:lnSpc>
                <a:spcPct val="90000"/>
              </a:lnSpc>
              <a:spcBef>
                <a:spcPts val="600"/>
              </a:spcBef>
              <a:buFontTx/>
              <a:buAutoNum type="arabicPeriod" startAt="1"/>
              <a:defRPr sz="2900"/>
            </a:pPr>
            <a:r>
              <a:t>Put the focus on some important projects that will make a real difference</a:t>
            </a:r>
          </a:p>
        </p:txBody>
      </p:sp>
      <p:sp>
        <p:nvSpPr>
          <p:cNvPr id="212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3" name="TextBox 4"/>
          <p:cNvSpPr txBox="1"/>
          <p:nvPr/>
        </p:nvSpPr>
        <p:spPr>
          <a:xfrm>
            <a:off x="964099" y="5589239"/>
            <a:ext cx="6489016" cy="401996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400"/>
            </a:lvl1pPr>
          </a:lstStyle>
          <a:p>
            <a:pPr/>
            <a:r>
              <a:t>Working with the WA Alliance to End Homelessness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ight Arrow 10"/>
          <p:cNvSpPr/>
          <p:nvPr/>
        </p:nvSpPr>
        <p:spPr>
          <a:xfrm>
            <a:off x="827583" y="3212975"/>
            <a:ext cx="7920882" cy="5760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220" name="Rectangle 6"/>
          <p:cNvGrpSpPr/>
          <p:nvPr/>
        </p:nvGrpSpPr>
        <p:grpSpPr>
          <a:xfrm>
            <a:off x="4797855" y="2924943"/>
            <a:ext cx="1584177" cy="1152129"/>
            <a:chOff x="0" y="0"/>
            <a:chExt cx="1584175" cy="1152128"/>
          </a:xfrm>
        </p:grpSpPr>
        <p:sp>
          <p:nvSpPr>
            <p:cNvPr id="218" name="Rectangle"/>
            <p:cNvSpPr/>
            <p:nvPr/>
          </p:nvSpPr>
          <p:spPr>
            <a:xfrm>
              <a:off x="0" y="-1"/>
              <a:ext cx="1584176" cy="1152130"/>
            </a:xfrm>
            <a:prstGeom prst="rect">
              <a:avLst/>
            </a:prstGeom>
            <a:solidFill>
              <a:srgbClr val="92D05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219" name="Housing…"/>
            <p:cNvSpPr txBox="1"/>
            <p:nvPr/>
          </p:nvSpPr>
          <p:spPr>
            <a:xfrm>
              <a:off x="52070" y="20111"/>
              <a:ext cx="1480036" cy="11119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Housing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Provide housing for the individual with appropriate support services</a:t>
              </a:r>
            </a:p>
          </p:txBody>
        </p:sp>
      </p:grpSp>
      <p:sp>
        <p:nvSpPr>
          <p:cNvPr id="221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Fixing the Problem </a:t>
            </a:r>
            <a:br/>
            <a:r>
              <a:t>- Where we Need to Be</a:t>
            </a:r>
          </a:p>
        </p:txBody>
      </p:sp>
      <p:grpSp>
        <p:nvGrpSpPr>
          <p:cNvPr id="224" name="Rectangle 3"/>
          <p:cNvGrpSpPr/>
          <p:nvPr/>
        </p:nvGrpSpPr>
        <p:grpSpPr>
          <a:xfrm>
            <a:off x="1043608" y="2924943"/>
            <a:ext cx="1584176" cy="1152129"/>
            <a:chOff x="0" y="0"/>
            <a:chExt cx="1584175" cy="1152128"/>
          </a:xfrm>
        </p:grpSpPr>
        <p:sp>
          <p:nvSpPr>
            <p:cNvPr id="222" name="Rectangle"/>
            <p:cNvSpPr/>
            <p:nvPr/>
          </p:nvSpPr>
          <p:spPr>
            <a:xfrm>
              <a:off x="0" y="-1"/>
              <a:ext cx="1584176" cy="1152130"/>
            </a:xfrm>
            <a:prstGeom prst="rect">
              <a:avLst/>
            </a:prstGeom>
            <a:solidFill>
              <a:srgbClr val="92D05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23" name="Prevention…"/>
            <p:cNvSpPr txBox="1"/>
            <p:nvPr/>
          </p:nvSpPr>
          <p:spPr>
            <a:xfrm>
              <a:off x="52070" y="115361"/>
              <a:ext cx="1480036" cy="921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Prevention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Prevent homelessness happening in the first place</a:t>
              </a:r>
            </a:p>
          </p:txBody>
        </p:sp>
      </p:grpSp>
      <p:grpSp>
        <p:nvGrpSpPr>
          <p:cNvPr id="227" name="Rectangle 4"/>
          <p:cNvGrpSpPr/>
          <p:nvPr/>
        </p:nvGrpSpPr>
        <p:grpSpPr>
          <a:xfrm>
            <a:off x="2843808" y="2924943"/>
            <a:ext cx="1728193" cy="1152129"/>
            <a:chOff x="0" y="0"/>
            <a:chExt cx="1728191" cy="1152128"/>
          </a:xfrm>
        </p:grpSpPr>
        <p:sp>
          <p:nvSpPr>
            <p:cNvPr id="225" name="Rectangle"/>
            <p:cNvSpPr/>
            <p:nvPr/>
          </p:nvSpPr>
          <p:spPr>
            <a:xfrm>
              <a:off x="0" y="-1"/>
              <a:ext cx="1728192" cy="115213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26" name="Homeless Support…"/>
            <p:cNvSpPr txBox="1"/>
            <p:nvPr/>
          </p:nvSpPr>
          <p:spPr>
            <a:xfrm>
              <a:off x="6350" y="161081"/>
              <a:ext cx="1715492" cy="829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algn="ctr"/>
              <a:r>
                <a:t>Homeless Support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Provide support to homeless people – eg food, clothing, health</a:t>
              </a:r>
            </a:p>
          </p:txBody>
        </p:sp>
      </p:grpSp>
      <p:grpSp>
        <p:nvGrpSpPr>
          <p:cNvPr id="230" name="Rectangle 5"/>
          <p:cNvGrpSpPr/>
          <p:nvPr/>
        </p:nvGrpSpPr>
        <p:grpSpPr>
          <a:xfrm>
            <a:off x="6660232" y="2924943"/>
            <a:ext cx="1584177" cy="1152129"/>
            <a:chOff x="0" y="0"/>
            <a:chExt cx="1584175" cy="1152128"/>
          </a:xfrm>
        </p:grpSpPr>
        <p:sp>
          <p:nvSpPr>
            <p:cNvPr id="228" name="Rectangle"/>
            <p:cNvSpPr/>
            <p:nvPr/>
          </p:nvSpPr>
          <p:spPr>
            <a:xfrm>
              <a:off x="0" y="-1"/>
              <a:ext cx="1584176" cy="1152130"/>
            </a:xfrm>
            <a:prstGeom prst="rect">
              <a:avLst/>
            </a:prstGeom>
            <a:solidFill>
              <a:srgbClr val="92D05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229" name="Transitional Services…"/>
            <p:cNvSpPr txBox="1"/>
            <p:nvPr/>
          </p:nvSpPr>
          <p:spPr>
            <a:xfrm>
              <a:off x="52070" y="64561"/>
              <a:ext cx="1480036" cy="10230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Transitional Services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Enable the individual to live independently</a:t>
              </a:r>
            </a:p>
          </p:txBody>
        </p:sp>
      </p:grpSp>
      <p:grpSp>
        <p:nvGrpSpPr>
          <p:cNvPr id="233" name="Rectangle 7"/>
          <p:cNvGrpSpPr/>
          <p:nvPr/>
        </p:nvGrpSpPr>
        <p:grpSpPr>
          <a:xfrm>
            <a:off x="1043608" y="1700808"/>
            <a:ext cx="7200801" cy="864097"/>
            <a:chOff x="0" y="0"/>
            <a:chExt cx="7200800" cy="864095"/>
          </a:xfrm>
        </p:grpSpPr>
        <p:sp>
          <p:nvSpPr>
            <p:cNvPr id="231" name="Rectangle"/>
            <p:cNvSpPr/>
            <p:nvPr/>
          </p:nvSpPr>
          <p:spPr>
            <a:xfrm>
              <a:off x="-1" y="0"/>
              <a:ext cx="7200802" cy="864096"/>
            </a:xfrm>
            <a:prstGeom prst="rect">
              <a:avLst/>
            </a:prstGeom>
            <a:solidFill>
              <a:srgbClr val="92D050"/>
            </a:solidFill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232" name="Community Education…"/>
            <p:cNvSpPr txBox="1"/>
            <p:nvPr/>
          </p:nvSpPr>
          <p:spPr>
            <a:xfrm>
              <a:off x="52069" y="66595"/>
              <a:ext cx="7096662" cy="7309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Community Education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Shift the perception of the community of WA to be supportive to people experiencing homelessness, </a:t>
              </a:r>
              <a:br/>
              <a:r>
                <a:t>and to advocate for them</a:t>
              </a:r>
            </a:p>
          </p:txBody>
        </p:sp>
      </p:grpSp>
      <p:grpSp>
        <p:nvGrpSpPr>
          <p:cNvPr id="236" name="Rectangle 8"/>
          <p:cNvGrpSpPr/>
          <p:nvPr/>
        </p:nvGrpSpPr>
        <p:grpSpPr>
          <a:xfrm>
            <a:off x="1043608" y="4437112"/>
            <a:ext cx="7200801" cy="792089"/>
            <a:chOff x="0" y="0"/>
            <a:chExt cx="7200800" cy="792087"/>
          </a:xfrm>
        </p:grpSpPr>
        <p:sp>
          <p:nvSpPr>
            <p:cNvPr id="234" name="Rectangle"/>
            <p:cNvSpPr/>
            <p:nvPr/>
          </p:nvSpPr>
          <p:spPr>
            <a:xfrm>
              <a:off x="-1" y="0"/>
              <a:ext cx="7200802" cy="792088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200"/>
              </a:pPr>
            </a:p>
          </p:txBody>
        </p:sp>
        <p:sp>
          <p:nvSpPr>
            <p:cNvPr id="235" name="Agency Support…"/>
            <p:cNvSpPr txBox="1"/>
            <p:nvPr/>
          </p:nvSpPr>
          <p:spPr>
            <a:xfrm>
              <a:off x="52069" y="125841"/>
              <a:ext cx="7096662" cy="5404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/>
              <a:r>
                <a:t>Agency Support</a:t>
              </a:r>
              <a:endParaRPr>
                <a:solidFill>
                  <a:srgbClr val="FFFFFF"/>
                </a:solidFill>
              </a:endParaRPr>
            </a:p>
            <a:p>
              <a:pPr algn="ctr">
                <a:defRPr sz="1200"/>
              </a:pPr>
              <a:r>
                <a:t>Help homeless agencies provide a good service</a:t>
              </a:r>
            </a:p>
          </p:txBody>
        </p:sp>
      </p:grpSp>
      <p:sp>
        <p:nvSpPr>
          <p:cNvPr id="237" name="TextBox 9"/>
          <p:cNvSpPr txBox="1"/>
          <p:nvPr/>
        </p:nvSpPr>
        <p:spPr>
          <a:xfrm>
            <a:off x="1691679" y="5661247"/>
            <a:ext cx="5832650" cy="917289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Making a real difference to Homelessness </a:t>
            </a:r>
            <a:br/>
            <a:r>
              <a:t>– focus on Prevention, Housing, Transitional Services and Community Education</a:t>
            </a:r>
          </a:p>
        </p:txBody>
      </p:sp>
      <p:sp>
        <p:nvSpPr>
          <p:cNvPr id="238" name="Slide Number Placeholder 11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le 4"/>
          <p:cNvSpPr txBox="1"/>
          <p:nvPr>
            <p:ph type="title"/>
          </p:nvPr>
        </p:nvSpPr>
        <p:spPr>
          <a:xfrm>
            <a:off x="457200" y="116632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Where We Need to Be</a:t>
            </a:r>
          </a:p>
        </p:txBody>
      </p:sp>
      <p:sp>
        <p:nvSpPr>
          <p:cNvPr id="241" name="Content Placeholder 5"/>
          <p:cNvSpPr txBox="1"/>
          <p:nvPr>
            <p:ph type="body" sz="half" idx="1"/>
          </p:nvPr>
        </p:nvSpPr>
        <p:spPr>
          <a:xfrm>
            <a:off x="457200" y="1412776"/>
            <a:ext cx="4038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400"/>
              </a:spcBef>
              <a:defRPr sz="1700"/>
            </a:pPr>
            <a:r>
              <a:t>To Fix the Problem: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Using our strengths to make a difference: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i="1" sz="1500"/>
            </a:pPr>
            <a:r>
              <a:t>Community Education</a:t>
            </a:r>
            <a:r>
              <a:rPr i="0"/>
              <a:t>: changing the public’s attitude; advocating with politicians; Bringing the whole community and all schools along with Rotary homelessness efforts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i="1" sz="1500"/>
            </a:pPr>
            <a:r>
              <a:t>Prevention</a:t>
            </a:r>
            <a:r>
              <a:rPr i="0"/>
              <a:t>: Critically important – results here are worth way more than those elsewhere; Something Rotary can get really involved with, given our youth focus and links with schools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i="1" sz="1500"/>
            </a:pPr>
            <a:r>
              <a:t>Housing</a:t>
            </a:r>
            <a:r>
              <a:rPr i="0"/>
              <a:t>: Finding a permanent home for individuals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i="1" sz="1500"/>
            </a:pPr>
            <a:r>
              <a:t>Transitional Services</a:t>
            </a:r>
            <a:r>
              <a:rPr i="0"/>
              <a:t>: addressing what an individual needs to get back to being a useful member of society – health, self-reliance, employment</a:t>
            </a:r>
          </a:p>
        </p:txBody>
      </p:sp>
      <p:sp>
        <p:nvSpPr>
          <p:cNvPr id="242" name="Content Placeholder 6"/>
          <p:cNvSpPr txBox="1"/>
          <p:nvPr/>
        </p:nvSpPr>
        <p:spPr>
          <a:xfrm>
            <a:off x="4827592" y="1412777"/>
            <a:ext cx="3947161" cy="2260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700"/>
            </a:pPr>
            <a:r>
              <a:t>For our members: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More “Hands-On” and “Skilled” projects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Most NGOs struggle to provide marketing, strategic planning, financial planning needs.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Contributing directly to help homeless people rather than just helping agencies</a:t>
            </a:r>
          </a:p>
        </p:txBody>
      </p:sp>
      <p:sp>
        <p:nvSpPr>
          <p:cNvPr id="243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4" name="TextBox 7"/>
          <p:cNvSpPr txBox="1"/>
          <p:nvPr/>
        </p:nvSpPr>
        <p:spPr>
          <a:xfrm>
            <a:off x="5292080" y="3140967"/>
            <a:ext cx="3312369" cy="81812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/>
            </a:lvl1pPr>
          </a:lstStyle>
          <a:p>
            <a:pPr/>
            <a:r>
              <a:t>A shift from just giving money to agencies to getting personally involved with the issue</a:t>
            </a:r>
          </a:p>
        </p:txBody>
      </p:sp>
      <p:sp>
        <p:nvSpPr>
          <p:cNvPr id="245" name="TextBox 8"/>
          <p:cNvSpPr txBox="1"/>
          <p:nvPr/>
        </p:nvSpPr>
        <p:spPr>
          <a:xfrm>
            <a:off x="755576" y="5445223"/>
            <a:ext cx="3888433" cy="564119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/>
            </a:pPr>
            <a:r>
              <a:t>A shift from just supporting homeless people </a:t>
            </a:r>
            <a:br/>
            <a:r>
              <a:t>to bringing them back into society</a:t>
            </a:r>
          </a:p>
        </p:txBody>
      </p:sp>
      <p:sp>
        <p:nvSpPr>
          <p:cNvPr id="246" name="Content Placeholder 4"/>
          <p:cNvSpPr txBox="1"/>
          <p:nvPr/>
        </p:nvSpPr>
        <p:spPr>
          <a:xfrm>
            <a:off x="4905752" y="4326194"/>
            <a:ext cx="3231272" cy="936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marL="318897" indent="-318897" defTabSz="850391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860"/>
            </a:lvl1pPr>
            <a:lvl2pPr marL="690943" indent="-265747" defTabSz="850391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395"/>
            </a:lvl2pPr>
          </a:lstStyle>
          <a:p>
            <a:pPr/>
            <a:r>
              <a:t>For Funding</a:t>
            </a:r>
            <a:endParaRPr sz="1395"/>
          </a:p>
          <a:p>
            <a:pPr lvl="1"/>
            <a:r>
              <a:t>Better co-ordination of funds raised so we can put them to best use</a:t>
            </a:r>
          </a:p>
        </p:txBody>
      </p:sp>
      <p:sp>
        <p:nvSpPr>
          <p:cNvPr id="247" name="TextBox 10"/>
          <p:cNvSpPr txBox="1"/>
          <p:nvPr/>
        </p:nvSpPr>
        <p:spPr>
          <a:xfrm>
            <a:off x="5148064" y="5262298"/>
            <a:ext cx="3168353" cy="81812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/>
            </a:lvl1pPr>
          </a:lstStyle>
          <a:p>
            <a:pPr/>
            <a:r>
              <a:t>A shift from giving small amounts to a myriad of causes to directing large amounts to key causes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Suggested Projects 1</a:t>
            </a:r>
          </a:p>
        </p:txBody>
      </p:sp>
      <p:sp>
        <p:nvSpPr>
          <p:cNvPr id="250" name="Content Placeholder 2"/>
          <p:cNvSpPr txBox="1"/>
          <p:nvPr>
            <p:ph type="body" idx="1"/>
          </p:nvPr>
        </p:nvSpPr>
        <p:spPr>
          <a:xfrm>
            <a:off x="457199" y="1600200"/>
            <a:ext cx="5987010" cy="514116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400"/>
              </a:spcBef>
              <a:defRPr b="1" sz="1800"/>
            </a:pPr>
            <a:r>
              <a:t>Community Education</a:t>
            </a:r>
            <a:r>
              <a:rPr b="0"/>
              <a:t>:</a:t>
            </a:r>
            <a:endParaRPr sz="27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Surveying the community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‘Eye Contact’ has done a good job in raising community awareness.  Take it into more local governments.  Clubs can </a:t>
            </a:r>
            <a:br/>
            <a:r>
              <a:t>work with their LGAs to get them to host ‘Eye Contact’</a:t>
            </a:r>
            <a:endParaRPr sz="2300"/>
          </a:p>
          <a:p>
            <a:pPr>
              <a:lnSpc>
                <a:spcPct val="90000"/>
              </a:lnSpc>
              <a:spcBef>
                <a:spcPts val="400"/>
              </a:spcBef>
              <a:defRPr b="1" sz="1800"/>
            </a:pPr>
            <a:r>
              <a:t>Prevention</a:t>
            </a:r>
            <a:r>
              <a:rPr b="0"/>
              <a:t>: </a:t>
            </a:r>
            <a:endParaRPr sz="27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There is only a short ‘window of opportunity’ to prevent people that are newly homeless becoming ‘habitualised’ to that lifestyle.</a:t>
            </a:r>
            <a:endParaRPr sz="18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Bringing information sessions to linked schools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Addressing family violence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Supporting out-of-home care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Identify ‘children at risk’ (work with Rotarians in Education).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Intervention with children at risk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Support and schooling for suspended children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Support for ‘fathering projects’ – as in teaching boys to be good men. – alignment with ‘Path of Hope’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Work in primary schools to support teaching of ethics and critical thinking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Include homelessness components in ‘Constable Care’ activities</a:t>
            </a:r>
          </a:p>
        </p:txBody>
      </p:sp>
      <p:sp>
        <p:nvSpPr>
          <p:cNvPr id="251" name="Slide Number Placeholder 7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2" name="TextBox 4"/>
          <p:cNvSpPr txBox="1"/>
          <p:nvPr/>
        </p:nvSpPr>
        <p:spPr>
          <a:xfrm>
            <a:off x="6372199" y="2058233"/>
            <a:ext cx="2592289" cy="730533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6212" indent="-176212">
              <a:buSzPct val="100000"/>
              <a:buFont typeface="Arial"/>
              <a:buChar char="•"/>
              <a:defRPr sz="1100" u="sng"/>
            </a:pPr>
            <a:r>
              <a:t>Action</a:t>
            </a:r>
            <a:r>
              <a:rPr u="none"/>
              <a:t> for HH: Advise all clubs about availability of ‘Eye Contact’</a:t>
            </a:r>
            <a:endParaRPr u="none"/>
          </a:p>
          <a:p>
            <a:pPr marL="176212" indent="-176212">
              <a:buSzPct val="100000"/>
              <a:buFont typeface="Arial"/>
              <a:buChar char="•"/>
              <a:defRPr sz="1100" u="sng"/>
            </a:pPr>
            <a:r>
              <a:t>Action</a:t>
            </a:r>
            <a:r>
              <a:rPr u="none"/>
              <a:t> for Clubs: Advertise availability of ‘Eye Contact’ to their linked schools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Suggested Projects 2</a:t>
            </a:r>
          </a:p>
        </p:txBody>
      </p:sp>
      <p:sp>
        <p:nvSpPr>
          <p:cNvPr id="255" name="Content Placeholder 2"/>
          <p:cNvSpPr txBox="1"/>
          <p:nvPr>
            <p:ph type="body" idx="1"/>
          </p:nvPr>
        </p:nvSpPr>
        <p:spPr>
          <a:xfrm>
            <a:off x="457199" y="1600200"/>
            <a:ext cx="6419058" cy="514116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400"/>
              </a:spcBef>
              <a:defRPr b="1" sz="1800"/>
            </a:pPr>
            <a:r>
              <a:t>Housing</a:t>
            </a:r>
            <a:r>
              <a:rPr b="0"/>
              <a:t>: </a:t>
            </a:r>
            <a:endParaRPr sz="27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Matching existing empty rentals to homeless people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Researching and architecting new style housing for homeless people eg small houses, “common ground” apartments</a:t>
            </a:r>
            <a:endParaRPr sz="2300"/>
          </a:p>
          <a:p>
            <a:pPr lvl="2" marL="1143000" indent="-228600">
              <a:lnSpc>
                <a:spcPct val="90000"/>
              </a:lnSpc>
              <a:spcBef>
                <a:spcPts val="200"/>
              </a:spcBef>
              <a:defRPr sz="1100"/>
            </a:pPr>
            <a:r>
              <a:t>The ‘My Home’ project has been identified, placing small houses on land allocated by Department of Planning.</a:t>
            </a:r>
            <a:endParaRPr sz="2000"/>
          </a:p>
          <a:p>
            <a:pPr lvl="2" marL="1143000" indent="-228600">
              <a:lnSpc>
                <a:spcPct val="90000"/>
              </a:lnSpc>
              <a:spcBef>
                <a:spcPts val="200"/>
              </a:spcBef>
              <a:defRPr sz="1100"/>
            </a:pPr>
            <a:r>
              <a:t>Possibility of Rotary sponsoring construction of one suitable home as an example</a:t>
            </a:r>
            <a:endParaRPr sz="20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Rotary members can provide furnishings and logistical support</a:t>
            </a:r>
            <a:endParaRPr sz="2300"/>
          </a:p>
          <a:p>
            <a:pPr lvl="2" marL="1143000" indent="-228600">
              <a:lnSpc>
                <a:spcPct val="90000"/>
              </a:lnSpc>
              <a:spcBef>
                <a:spcPts val="200"/>
              </a:spcBef>
              <a:defRPr sz="1100"/>
            </a:pPr>
            <a:r>
              <a:t>This suggestion was included in the ‘Small Home’ Project submitted as a Centennial Project</a:t>
            </a:r>
            <a:endParaRPr sz="20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Need to encourage more government investment in social housing to address the lack of affordable housing</a:t>
            </a:r>
            <a:endParaRPr sz="2300"/>
          </a:p>
          <a:p>
            <a:pPr>
              <a:lnSpc>
                <a:spcPct val="90000"/>
              </a:lnSpc>
              <a:spcBef>
                <a:spcPts val="400"/>
              </a:spcBef>
              <a:defRPr b="1" sz="1800"/>
            </a:pPr>
            <a:r>
              <a:t>Transition</a:t>
            </a:r>
            <a:r>
              <a:rPr b="0"/>
              <a:t>: </a:t>
            </a:r>
            <a:endParaRPr sz="27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Companion volunteering – to help newly housed individuals adapt to independence</a:t>
            </a:r>
            <a:endParaRPr sz="23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Foyer Oxford driving supervision - we are desperate for drivers at Foyer Oxford to support young people to get their licence.  Sixty per cent of all jobs require applicants to hold a driver’s licence</a:t>
            </a:r>
            <a:r>
              <a:rPr sz="1600"/>
              <a:t>.</a:t>
            </a:r>
            <a:endParaRPr sz="1900"/>
          </a:p>
          <a:p>
            <a:pPr>
              <a:lnSpc>
                <a:spcPct val="90000"/>
              </a:lnSpc>
              <a:spcBef>
                <a:spcPts val="400"/>
              </a:spcBef>
              <a:defRPr b="1" sz="1800"/>
            </a:pPr>
            <a:r>
              <a:t>Support:</a:t>
            </a:r>
            <a:endParaRPr sz="2700"/>
          </a:p>
          <a:p>
            <a:pPr lvl="1" marL="742950" indent="-285750">
              <a:lnSpc>
                <a:spcPct val="90000"/>
              </a:lnSpc>
              <a:spcBef>
                <a:spcPts val="300"/>
              </a:spcBef>
              <a:defRPr sz="1500"/>
            </a:pPr>
            <a:r>
              <a:t>Engage further with Foodbank.  We could organise up to 120 clubs across the country to collect food for distribution to homeless people.  For example, a group of five clubs worked together collecting food.  </a:t>
            </a:r>
          </a:p>
        </p:txBody>
      </p:sp>
      <p:sp>
        <p:nvSpPr>
          <p:cNvPr id="256" name="Slide Number Placeholder 7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7" name="TextBox 5"/>
          <p:cNvSpPr txBox="1"/>
          <p:nvPr/>
        </p:nvSpPr>
        <p:spPr>
          <a:xfrm>
            <a:off x="6948264" y="6069195"/>
            <a:ext cx="1836712" cy="565434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100" u="sng"/>
            </a:pPr>
            <a:r>
              <a:t>Action</a:t>
            </a:r>
            <a:r>
              <a:rPr u="none"/>
              <a:t>: Graham to obtain details from Bill Richardson and Greg Hebble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Context – </a:t>
            </a:r>
            <a:br/>
            <a:r>
              <a:t>Resolving Homelessness in WA</a:t>
            </a:r>
          </a:p>
        </p:txBody>
      </p:sp>
      <p:sp>
        <p:nvSpPr>
          <p:cNvPr id="98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300"/>
              </a:spcBef>
              <a:defRPr sz="1500"/>
            </a:pPr>
            <a:r>
              <a:t>General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There are 9,000 homeless people in WA, with about 10 per cent of these sleeping rough.  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Annually, $135 million is invested in homelessness services across all agencies (government and NGO) in WA, providing support to 9,000 people (equivalent to $15,000 per person).</a:t>
            </a:r>
          </a:p>
          <a:p>
            <a:pPr>
              <a:lnSpc>
                <a:spcPct val="80000"/>
              </a:lnSpc>
              <a:spcBef>
                <a:spcPts val="300"/>
              </a:spcBef>
              <a:defRPr sz="1500"/>
            </a:pPr>
            <a:r>
              <a:t>Homelessness Agencies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There are over 50 separate agencies operating in WA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defRPr sz="1100"/>
            </a:pPr>
            <a:r>
              <a:t>Eg </a:t>
            </a:r>
            <a:r>
              <a:t>Ruah Community Services, UnitingCare West, Passages Resource Centre (Vinnies), Anglicare, The Salvation Army, St Bartholomew's House, St Patrick's Community Support Centre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They run Day Centres, provide Accommodation, provide Housing, do Casework &amp; Counselling, look after Health, do Drug &amp; Alcohol Support, offer Clothes &amp; Blankets, offer Food, offer Laundry &amp; Showers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 major ones have got together to form an Alliance and prepared </a:t>
            </a:r>
            <a:br/>
            <a:r>
              <a:t>a strategy to end homelessness in WA in 10 years </a:t>
            </a:r>
            <a:br/>
            <a:r>
              <a:t>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www.endhomelessnesswa.com/strategy</a:t>
            </a:r>
            <a:r>
              <a:t>)</a:t>
            </a:r>
          </a:p>
          <a:p>
            <a:pPr>
              <a:lnSpc>
                <a:spcPct val="80000"/>
              </a:lnSpc>
              <a:spcBef>
                <a:spcPts val="300"/>
              </a:spcBef>
              <a:defRPr sz="1500"/>
            </a:pPr>
            <a:r>
              <a:t>State Government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Homelessness is covered by 2 departments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defRPr sz="1100"/>
            </a:pPr>
            <a:r>
              <a:t>Department of Communities – primary department (Minister Hon Simone McGurk 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defRPr sz="1100"/>
            </a:pPr>
            <a:r>
              <a:t>Department of Housing (Minister Hon Peter Tinley)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They too are preparing a 10 year strategy to end homelessness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They have issued a directions paper (communities.wa.gov.au/media/1746/homelessness-strategy-directions-paper.pdf)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The WA Government has just allocated $1.5 million for homeless services, shared between three agencies including Uniting Care West (enabling Tranby House to operate 7-7, 7 days a week.</a:t>
            </a:r>
          </a:p>
          <a:p>
            <a:pPr>
              <a:lnSpc>
                <a:spcPct val="80000"/>
              </a:lnSpc>
              <a:spcBef>
                <a:spcPts val="300"/>
              </a:spcBef>
              <a:defRPr sz="1500"/>
            </a:pPr>
            <a:r>
              <a:t>Local Government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City of Perth are very active – see perth.wa.gov.au/live-and-work/community-services-and-facilities/homeless-services – and are contributing to the State Government strategy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300"/>
            </a:pPr>
            <a:r>
              <a:t>Other local governments (eg Fremantle) are active but to a lesser degree</a:t>
            </a:r>
          </a:p>
        </p:txBody>
      </p:sp>
      <p:sp>
        <p:nvSpPr>
          <p:cNvPr id="99" name="Slide Number Placeholder 3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0" name="TextBox 4"/>
          <p:cNvSpPr txBox="1"/>
          <p:nvPr/>
        </p:nvSpPr>
        <p:spPr>
          <a:xfrm>
            <a:off x="6012160" y="3451066"/>
            <a:ext cx="3024337" cy="568236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1" indent="0">
              <a:defRPr sz="1000"/>
            </a:pPr>
            <a:r>
              <a:t>There are already Rotary members working with the Alliance in their day jobs.  </a:t>
            </a:r>
            <a:r>
              <a:rPr u="sng"/>
              <a:t>Action</a:t>
            </a:r>
            <a:r>
              <a:t>: Alex Truelove (President, Elizabeth Quay) will bring back information.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Where we Need to be </a:t>
            </a:r>
            <a:br/>
            <a:r>
              <a:t>- Projects</a:t>
            </a:r>
          </a:p>
        </p:txBody>
      </p:sp>
      <p:sp>
        <p:nvSpPr>
          <p:cNvPr id="260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buSzTx/>
              <a:buNone/>
              <a:defRPr sz="2500"/>
            </a:pPr>
            <a:r>
              <a:t>The District Portfolio should comprise:</a:t>
            </a:r>
            <a:endParaRPr sz="2200"/>
          </a:p>
          <a:p>
            <a:pPr>
              <a:lnSpc>
                <a:spcPct val="80000"/>
              </a:lnSpc>
              <a:spcBef>
                <a:spcPts val="500"/>
              </a:spcBef>
              <a:defRPr sz="2200"/>
            </a:pPr>
            <a:r>
              <a:t>3-4 big strategic scalable projects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eg Passages, MRC, Eye Contact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Typically these will be Clubs banding together using economies of scale to tackle a big issue, or make a big impact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200"/>
            </a:pPr>
            <a:r>
              <a:t>A number of smaller ones which are calendarised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eg Socks in the City, Foodbank Cans for Christmas, sleeping bags from Cambodia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200"/>
            </a:pPr>
            <a:r>
              <a:t>Regular Club projects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To sustain Club motivation &amp; enthusiasm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To link them to the agency they are supporting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To support local involvement</a:t>
            </a:r>
          </a:p>
          <a:p>
            <a:pPr lvl="1" marL="742950" indent="-285750">
              <a:lnSpc>
                <a:spcPct val="80000"/>
              </a:lnSpc>
              <a:spcBef>
                <a:spcPts val="400"/>
              </a:spcBef>
              <a:defRPr sz="1900"/>
            </a:pPr>
            <a:r>
              <a:t>Clubs still able to develop and manage their own projects and free to join HH efforts voluntarily</a:t>
            </a:r>
          </a:p>
        </p:txBody>
      </p:sp>
      <p:sp>
        <p:nvSpPr>
          <p:cNvPr id="261" name="Slide Number Placeholder 5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2" name="TextBox 4"/>
          <p:cNvSpPr txBox="1"/>
          <p:nvPr/>
        </p:nvSpPr>
        <p:spPr>
          <a:xfrm>
            <a:off x="1619673" y="6023028"/>
            <a:ext cx="5112568" cy="634714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pPr/>
            <a:r>
              <a:t>We need a balance between short-term hands-on projects and longer-term big projects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itle 1"/>
          <p:cNvSpPr txBox="1"/>
          <p:nvPr>
            <p:ph type="title"/>
          </p:nvPr>
        </p:nvSpPr>
        <p:spPr>
          <a:xfrm>
            <a:off x="457200" y="274638"/>
            <a:ext cx="3610744" cy="1143001"/>
          </a:xfrm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Draft HH </a:t>
            </a:r>
            <a:br/>
            <a:r>
              <a:t>Project Diary</a:t>
            </a:r>
          </a:p>
        </p:txBody>
      </p:sp>
      <p:sp>
        <p:nvSpPr>
          <p:cNvPr id="265" name="Content Placeholder 2"/>
          <p:cNvSpPr txBox="1"/>
          <p:nvPr>
            <p:ph type="body" sz="half" idx="1"/>
          </p:nvPr>
        </p:nvSpPr>
        <p:spPr>
          <a:xfrm>
            <a:off x="457200" y="1600200"/>
            <a:ext cx="3610744" cy="4525963"/>
          </a:xfrm>
          <a:prstGeom prst="rect">
            <a:avLst/>
          </a:prstGeom>
        </p:spPr>
        <p:txBody>
          <a:bodyPr/>
          <a:lstStyle/>
          <a:p>
            <a:pPr/>
            <a:r>
              <a:t>Diary itemising calendarised District projects</a:t>
            </a:r>
          </a:p>
        </p:txBody>
      </p:sp>
      <p:sp>
        <p:nvSpPr>
          <p:cNvPr id="266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7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7945" y="0"/>
            <a:ext cx="5076057" cy="68682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Projects</a:t>
            </a:r>
          </a:p>
        </p:txBody>
      </p:sp>
      <p:sp>
        <p:nvSpPr>
          <p:cNvPr id="270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92514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Homeless Hub will look for new projects</a:t>
            </a: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Where it will make a difference to Homelessness:</a:t>
            </a:r>
          </a:p>
          <a:p>
            <a:pPr lvl="2" marL="1143000" indent="-228600">
              <a:lnSpc>
                <a:spcPct val="80000"/>
              </a:lnSpc>
              <a:spcBef>
                <a:spcPts val="400"/>
              </a:spcBef>
              <a:defRPr sz="1800"/>
            </a:pPr>
            <a:r>
              <a:t>Community Education</a:t>
            </a:r>
          </a:p>
          <a:p>
            <a:pPr lvl="2" marL="1143000" indent="-228600">
              <a:lnSpc>
                <a:spcPct val="80000"/>
              </a:lnSpc>
              <a:spcBef>
                <a:spcPts val="400"/>
              </a:spcBef>
              <a:defRPr sz="1800"/>
            </a:pPr>
            <a:r>
              <a:t>Prevention</a:t>
            </a:r>
          </a:p>
          <a:p>
            <a:pPr lvl="2" marL="1143000" indent="-228600">
              <a:lnSpc>
                <a:spcPct val="80000"/>
              </a:lnSpc>
              <a:spcBef>
                <a:spcPts val="400"/>
              </a:spcBef>
              <a:defRPr sz="1800"/>
            </a:pPr>
            <a:r>
              <a:t>Transition</a:t>
            </a:r>
          </a:p>
          <a:p>
            <a:pPr lvl="2" marL="1143000" indent="-228600">
              <a:lnSpc>
                <a:spcPct val="80000"/>
              </a:lnSpc>
              <a:spcBef>
                <a:spcPts val="400"/>
              </a:spcBef>
              <a:defRPr sz="1800"/>
            </a:pPr>
            <a:r>
              <a:t>Housing</a:t>
            </a: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Where it will motivate members:</a:t>
            </a:r>
          </a:p>
          <a:p>
            <a:pPr lvl="2" marL="1143000" indent="-228600">
              <a:lnSpc>
                <a:spcPct val="80000"/>
              </a:lnSpc>
              <a:spcBef>
                <a:spcPts val="400"/>
              </a:spcBef>
              <a:defRPr sz="1800"/>
            </a:pPr>
            <a:r>
              <a:t>More hands-on and more skilled projects</a:t>
            </a: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Where Rotary-level funding will make a real difference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And suggest them to Clubs</a:t>
            </a:r>
            <a:r>
              <a:t> that are keen to take on a homelessness project</a:t>
            </a: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While maintaining a register of Club activities in homelessness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Clubs will look for new projects</a:t>
            </a:r>
          </a:p>
          <a:p>
            <a:pPr lvl="1" marL="742950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And suggest them to the Homeless Hub</a:t>
            </a:r>
          </a:p>
        </p:txBody>
      </p:sp>
      <p:sp>
        <p:nvSpPr>
          <p:cNvPr id="271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Marketing</a:t>
            </a:r>
          </a:p>
        </p:txBody>
      </p:sp>
      <p:sp>
        <p:nvSpPr>
          <p:cNvPr id="276" name="Content Placeholder 2"/>
          <p:cNvSpPr txBox="1"/>
          <p:nvPr>
            <p:ph type="body" idx="1"/>
          </p:nvPr>
        </p:nvSpPr>
        <p:spPr>
          <a:xfrm>
            <a:off x="457199" y="1600200"/>
            <a:ext cx="6203034" cy="4925144"/>
          </a:xfrm>
          <a:prstGeom prst="rect">
            <a:avLst/>
          </a:prstGeom>
        </p:spPr>
        <p:txBody>
          <a:bodyPr/>
          <a:lstStyle/>
          <a:p>
            <a:pPr marL="339470" indent="-339470" defTabSz="905255">
              <a:lnSpc>
                <a:spcPct val="80000"/>
              </a:lnSpc>
              <a:spcBef>
                <a:spcPts val="500"/>
              </a:spcBef>
              <a:defRPr sz="2178"/>
            </a:pPr>
            <a:r>
              <a:t>Rotary activities in homelessness need more publicity – to let people know what we do</a:t>
            </a:r>
          </a:p>
          <a:p>
            <a:pPr marL="339470" indent="-339470" defTabSz="905255">
              <a:lnSpc>
                <a:spcPct val="80000"/>
              </a:lnSpc>
              <a:spcBef>
                <a:spcPts val="500"/>
              </a:spcBef>
              <a:defRPr sz="2178"/>
            </a:pPr>
            <a:r>
              <a:t>Rotary clubs should make more use of Jess Karlsson (Marketing person for District 9455) in publishing their activities</a:t>
            </a:r>
          </a:p>
          <a:p>
            <a:pPr marL="339470" indent="-339470" defTabSz="905255">
              <a:lnSpc>
                <a:spcPct val="80000"/>
              </a:lnSpc>
              <a:spcBef>
                <a:spcPts val="500"/>
              </a:spcBef>
              <a:defRPr sz="2178"/>
            </a:pPr>
            <a:r>
              <a:t>To ensure Rotary gets recognition, Kalamunda RC has a standard agreement that they enforce when providing funds to other organisation, to ensure publicity of Rotary’s contribution</a:t>
            </a:r>
          </a:p>
          <a:p>
            <a:pPr marL="339470" indent="-339470" defTabSz="905255">
              <a:lnSpc>
                <a:spcPct val="80000"/>
              </a:lnSpc>
              <a:spcBef>
                <a:spcPts val="500"/>
              </a:spcBef>
              <a:defRPr sz="2178"/>
            </a:pPr>
            <a:r>
              <a:t>Suggest that clubs put their projects up through a ‘Rotary Showcase’ so we can create a unified story and critical mass</a:t>
            </a:r>
          </a:p>
          <a:p>
            <a:pPr marL="339470" indent="-339470" defTabSz="905255">
              <a:lnSpc>
                <a:spcPct val="80000"/>
              </a:lnSpc>
              <a:spcBef>
                <a:spcPts val="500"/>
              </a:spcBef>
              <a:defRPr sz="2178"/>
            </a:pPr>
            <a:r>
              <a:t>Suggest we badge projects as ‘A Rotary WA Project – an initiative of xxx club’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400"/>
              </a:spcBef>
              <a:defRPr sz="1881"/>
            </a:pPr>
            <a:r>
              <a:t>In the case of big HH projects it can be ‘A Rotary WA Project – an initiative of xxx and xxx and xxx clubs’</a:t>
            </a:r>
          </a:p>
        </p:txBody>
      </p:sp>
      <p:sp>
        <p:nvSpPr>
          <p:cNvPr id="277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78" name="TextBox 4"/>
          <p:cNvSpPr txBox="1"/>
          <p:nvPr/>
        </p:nvSpPr>
        <p:spPr>
          <a:xfrm>
            <a:off x="6876256" y="3428999"/>
            <a:ext cx="1980728" cy="56412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u="sng"/>
            </a:pPr>
            <a:r>
              <a:t>Action</a:t>
            </a:r>
            <a:r>
              <a:rPr u="none"/>
              <a:t> for HH– obtain copy of Agreement</a:t>
            </a:r>
          </a:p>
        </p:txBody>
      </p:sp>
      <p:sp>
        <p:nvSpPr>
          <p:cNvPr id="279" name="TextBox 5"/>
          <p:cNvSpPr txBox="1"/>
          <p:nvPr/>
        </p:nvSpPr>
        <p:spPr>
          <a:xfrm>
            <a:off x="6876256" y="2348880"/>
            <a:ext cx="1728193" cy="310119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u="sng"/>
            </a:pPr>
            <a:r>
              <a:t>Action</a:t>
            </a:r>
            <a:r>
              <a:rPr u="none"/>
              <a:t> for all Clubs</a:t>
            </a:r>
          </a:p>
        </p:txBody>
      </p:sp>
      <p:sp>
        <p:nvSpPr>
          <p:cNvPr id="280" name="TextBox 6"/>
          <p:cNvSpPr txBox="1"/>
          <p:nvPr/>
        </p:nvSpPr>
        <p:spPr>
          <a:xfrm>
            <a:off x="6876256" y="4284384"/>
            <a:ext cx="2088233" cy="56412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u="sng"/>
            </a:pPr>
            <a:r>
              <a:t>Action</a:t>
            </a:r>
            <a:r>
              <a:rPr u="none"/>
              <a:t> for HH: Explore a Rotary Showcase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HH Communication</a:t>
            </a:r>
          </a:p>
        </p:txBody>
      </p:sp>
      <p:sp>
        <p:nvSpPr>
          <p:cNvPr id="283" name="Content Placeholder 2"/>
          <p:cNvSpPr txBox="1"/>
          <p:nvPr>
            <p:ph type="body" idx="1"/>
          </p:nvPr>
        </p:nvSpPr>
        <p:spPr>
          <a:xfrm>
            <a:off x="457199" y="1600200"/>
            <a:ext cx="6203034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Intra- Rotary communication is poor with Clubs operating in silos and insufficient sharing of information.  We need to do better.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We need a central dynamic information hub for information between meetings that is easy to use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Possibility of using the Slack app (see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https://slack.com/intl/en-au/</a:t>
            </a:r>
            <a:r>
              <a:t>)</a:t>
            </a:r>
          </a:p>
        </p:txBody>
      </p:sp>
      <p:sp>
        <p:nvSpPr>
          <p:cNvPr id="284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85" name="TextBox 4"/>
          <p:cNvSpPr txBox="1"/>
          <p:nvPr/>
        </p:nvSpPr>
        <p:spPr>
          <a:xfrm>
            <a:off x="6660232" y="5085184"/>
            <a:ext cx="2304257" cy="818119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u="sng"/>
            </a:pPr>
            <a:r>
              <a:t>Action</a:t>
            </a:r>
            <a:r>
              <a:rPr u="none"/>
              <a:t> for HH: discuss with Elizabeth Quay if Slack is the best option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Next Steps</a:t>
            </a:r>
          </a:p>
        </p:txBody>
      </p:sp>
      <p:sp>
        <p:nvSpPr>
          <p:cNvPr id="288" name="Content Placeholder 2"/>
          <p:cNvSpPr txBox="1"/>
          <p:nvPr>
            <p:ph type="body" idx="1"/>
          </p:nvPr>
        </p:nvSpPr>
        <p:spPr>
          <a:xfrm>
            <a:off x="457199" y="1600200"/>
            <a:ext cx="6923114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General agreement with the strategy direction about ‘where we need to be’, but Clubs are keen to know how we get there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We need an Implementation Plan</a:t>
            </a:r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defRPr sz="2500"/>
            </a:pPr>
            <a:r>
              <a:t>We need to visit places where they have developed solutions, make use of expert advice, and then build and implement an evidence-based model</a:t>
            </a:r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defRPr sz="2500"/>
            </a:pPr>
            <a:r>
              <a:t>Refer to experiences in other countries where success is being achieved – e.g. Ireland, Finland, Canada (Medicine Hat). </a:t>
            </a:r>
          </a:p>
        </p:txBody>
      </p:sp>
      <p:sp>
        <p:nvSpPr>
          <p:cNvPr id="289" name="Slide Number Placeholder 3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0" name="TextBox 4"/>
          <p:cNvSpPr txBox="1"/>
          <p:nvPr/>
        </p:nvSpPr>
        <p:spPr>
          <a:xfrm>
            <a:off x="7308304" y="3140967"/>
            <a:ext cx="1584177" cy="349708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u="sng"/>
            </a:pPr>
            <a:r>
              <a:t>Action</a:t>
            </a:r>
            <a:r>
              <a:rPr u="none"/>
              <a:t> for HH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2"/>
            <a:ext cx="8849035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Title 1"/>
          <p:cNvSpPr txBox="1"/>
          <p:nvPr>
            <p:ph type="title"/>
          </p:nvPr>
        </p:nvSpPr>
        <p:spPr>
          <a:xfrm>
            <a:off x="7812360" y="274637"/>
            <a:ext cx="1331641" cy="265030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/>
            <a:r>
              <a:t>Homeless Agencies</a:t>
            </a:r>
          </a:p>
        </p:txBody>
      </p:sp>
      <p:sp>
        <p:nvSpPr>
          <p:cNvPr id="104" name="Slide Number Placeholder 5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Context – </a:t>
            </a:r>
            <a:br/>
            <a:r>
              <a:t>Homeless Hub</a:t>
            </a:r>
          </a:p>
        </p:txBody>
      </p:sp>
      <p:sp>
        <p:nvSpPr>
          <p:cNvPr id="109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Assistant Governor Yvonne Hart pulled together the Zone 2 Clubs in 2017 to discuss </a:t>
            </a:r>
            <a:r>
              <a:t>an over-arching framework for the Zone’s Homelessness projects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This expanded to cover the District and became the Rotary “Homeless Hub” (HH)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Developed Terms of Reference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Prepared list of Homelessness Agencies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Initiated a survey of all Homelessness projects in the District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Currently meets monthly to discuss projects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Agreed that an early initiative should be to develop a strategy for Rotary’s approach to Homelessness in WA</a:t>
            </a:r>
          </a:p>
        </p:txBody>
      </p:sp>
      <p:sp>
        <p:nvSpPr>
          <p:cNvPr id="110" name="Slide Number Placeholder 3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HH Functions</a:t>
            </a:r>
          </a:p>
        </p:txBody>
      </p:sp>
      <p:sp>
        <p:nvSpPr>
          <p:cNvPr id="113" name="Content Placeholder 2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400"/>
              </a:spcBef>
              <a:defRPr sz="1700"/>
            </a:pPr>
            <a:r>
              <a:t>Support projects across the District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Provide a central source of information on homelessness for Club projects</a:t>
            </a:r>
          </a:p>
          <a:p>
            <a:pPr lvl="2" marL="1143000" indent="-228600">
              <a:lnSpc>
                <a:spcPct val="80000"/>
              </a:lnSpc>
              <a:spcBef>
                <a:spcPts val="300"/>
              </a:spcBef>
              <a:defRPr sz="1500"/>
            </a:pPr>
            <a:r>
              <a:t>A list of Homeless Agencies  and what they do</a:t>
            </a:r>
            <a:endParaRPr sz="1200"/>
          </a:p>
          <a:p>
            <a:pPr lvl="2" marL="1143000" indent="-228600">
              <a:lnSpc>
                <a:spcPct val="80000"/>
              </a:lnSpc>
              <a:spcBef>
                <a:spcPts val="300"/>
              </a:spcBef>
              <a:defRPr sz="1500"/>
            </a:pPr>
            <a:r>
              <a:t>A list of Rotary homelessness projects in the District</a:t>
            </a:r>
            <a:endParaRPr sz="1200"/>
          </a:p>
          <a:p>
            <a:pPr lvl="2" marL="1143000" indent="-228600">
              <a:lnSpc>
                <a:spcPct val="80000"/>
              </a:lnSpc>
              <a:spcBef>
                <a:spcPts val="300"/>
              </a:spcBef>
              <a:defRPr sz="1500"/>
            </a:pPr>
            <a:r>
              <a:t>A knowledge base of relevant Club member skills</a:t>
            </a:r>
            <a:endParaRPr sz="1200"/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Internal education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Help projects get the resources (funds, people etc) they need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Help people find the right project for them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Help Clubs band together on projects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Help coordinate Club Projects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Help new projects get off the ground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defRPr sz="1500"/>
            </a:pPr>
            <a:r>
              <a:t>Evaluate the impact of projects</a:t>
            </a:r>
          </a:p>
        </p:txBody>
      </p:sp>
      <p:sp>
        <p:nvSpPr>
          <p:cNvPr id="114" name="Content Placeholder 3"/>
          <p:cNvSpPr txBox="1"/>
          <p:nvPr/>
        </p:nvSpPr>
        <p:spPr>
          <a:xfrm>
            <a:off x="4693919" y="1600200"/>
            <a:ext cx="3947162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2000"/>
            </a:pPr>
            <a:r>
              <a:t>Stay connected to the Homelessness world</a:t>
            </a:r>
            <a:endParaRPr sz="1700"/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Maintain links with the Homelessness Agencies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Form a Reference Group of expertise</a:t>
            </a:r>
          </a:p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700"/>
            </a:pPr>
            <a:r>
              <a:t>Shape the project portfolio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Maintain list of Homelessness projects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Look for 'underdone' areas within the existing portfolio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Look for new projects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Maintain project calendar</a:t>
            </a:r>
            <a:endParaRPr sz="2800"/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Evaluate the impact of projects</a:t>
            </a:r>
          </a:p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700"/>
            </a:pPr>
            <a:r>
              <a:t>Advocate for homeless people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WA community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People of influence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Politicians</a:t>
            </a:r>
          </a:p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700"/>
            </a:pPr>
            <a:r>
              <a:t>Celebrate and publicise success</a:t>
            </a:r>
          </a:p>
        </p:txBody>
      </p:sp>
      <p:sp>
        <p:nvSpPr>
          <p:cNvPr id="115" name="Slide Number Placeholder 4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6" name="TextBox 5"/>
          <p:cNvSpPr txBox="1"/>
          <p:nvPr/>
        </p:nvSpPr>
        <p:spPr>
          <a:xfrm>
            <a:off x="1979711" y="5877271"/>
            <a:ext cx="5184577" cy="564119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/>
            </a:lvl1pPr>
          </a:lstStyle>
          <a:p>
            <a:pPr/>
            <a:r>
              <a:t>Intended that the Homeless Hub is independent across individual District Governors &amp; Club Presidents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HH Governance</a:t>
            </a:r>
          </a:p>
        </p:txBody>
      </p:sp>
      <p:sp>
        <p:nvSpPr>
          <p:cNvPr id="119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Members: representatives of all 9455 Clubs interested in Homelessness projects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The Hub has a Chair and Secretary, elected by the members for a 6 month term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Meetings</a:t>
            </a:r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defRPr sz="2500"/>
            </a:pPr>
            <a:r>
              <a:t>Monthly project meetings</a:t>
            </a:r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defRPr sz="2500"/>
            </a:pPr>
            <a:r>
              <a:t>Quarterly strategic meetings of all representatives</a:t>
            </a:r>
          </a:p>
          <a:p>
            <a:pPr lvl="1" marL="742950" indent="-285750">
              <a:lnSpc>
                <a:spcPct val="80000"/>
              </a:lnSpc>
              <a:spcBef>
                <a:spcPts val="600"/>
              </a:spcBef>
              <a:defRPr sz="2500"/>
            </a:pPr>
            <a:r>
              <a:t>Annual symposium?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Any Rotarian in District 9455 is entitled to attend meetings as an observer</a:t>
            </a:r>
          </a:p>
        </p:txBody>
      </p:sp>
      <p:sp>
        <p:nvSpPr>
          <p:cNvPr id="120" name="Slide Number Placeholder 3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Context – </a:t>
            </a:r>
            <a:br/>
            <a:r>
              <a:t>Existing Rotary Homelessness Projects</a:t>
            </a:r>
          </a:p>
        </p:txBody>
      </p:sp>
      <p:sp>
        <p:nvSpPr>
          <p:cNvPr id="123" name="Content Placeholder 2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marL="339470" indent="-339470" defTabSz="905255">
              <a:lnSpc>
                <a:spcPct val="80000"/>
              </a:lnSpc>
              <a:spcBef>
                <a:spcPts val="400"/>
              </a:spcBef>
              <a:defRPr sz="1683"/>
            </a:pPr>
            <a:r>
              <a:t>2017 survey of District Homelessness projects: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Of 48 Clubs surveyed, 46 responded (96%)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27 Clubs run Homelessness projects(68%)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47 individual projects identified</a:t>
            </a:r>
          </a:p>
          <a:p>
            <a:pPr marL="339470" indent="-339470" defTabSz="905255">
              <a:lnSpc>
                <a:spcPct val="80000"/>
              </a:lnSpc>
              <a:spcBef>
                <a:spcPts val="400"/>
              </a:spcBef>
              <a:defRPr sz="1683"/>
            </a:pPr>
            <a:r>
              <a:t>Findings: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There is no overarching co-ordination of clubs in the District.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There is no central source of information for Clubs to access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Although aware of homelessness, clubs have little knowledge of activities and projects undertaken by other clubs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There is plenty of scope for Clubs to collaborate on big projects that make a difference</a:t>
            </a:r>
          </a:p>
          <a:p>
            <a:pPr lvl="1" marL="735520" indent="-282892" defTabSz="905255">
              <a:lnSpc>
                <a:spcPct val="80000"/>
              </a:lnSpc>
              <a:spcBef>
                <a:spcPts val="300"/>
              </a:spcBef>
              <a:defRPr sz="1485"/>
            </a:pPr>
            <a:r>
              <a:t>A lot of small individual financial gifts that pooled together could make a significant contribution</a:t>
            </a:r>
          </a:p>
        </p:txBody>
      </p:sp>
      <p:sp>
        <p:nvSpPr>
          <p:cNvPr id="124" name="Content Placeholder 4"/>
          <p:cNvSpPr txBox="1"/>
          <p:nvPr/>
        </p:nvSpPr>
        <p:spPr>
          <a:xfrm>
            <a:off x="4693919" y="1600200"/>
            <a:ext cx="3947162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700"/>
            </a:pPr>
            <a:r>
              <a:t>Recommendations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Strategically Plan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Continue the Homeless Hub concept and develop a broader, over-arching strategy across the District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Identify and promote Rotary projects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Encourage collaboration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Eliminate duplication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Focus on two or three projects </a:t>
            </a:r>
          </a:p>
          <a:p>
            <a:pPr lvl="2" marL="1143000" indent="-228600">
              <a:lnSpc>
                <a:spcPct val="8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Pool resources</a:t>
            </a:r>
          </a:p>
          <a:p>
            <a:pPr marL="342900" indent="-342900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700"/>
            </a:pPr>
            <a:r>
              <a:t>Suggestions: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Encourage clubs to pool their $ donations</a:t>
            </a:r>
          </a:p>
          <a:p>
            <a:pPr lvl="1" marL="742950" indent="-285750">
              <a:lnSpc>
                <a:spcPct val="80000"/>
              </a:lnSpc>
              <a:spcBef>
                <a:spcPts val="300"/>
              </a:spcBef>
              <a:buSzPct val="100000"/>
              <a:buFont typeface="Arial"/>
              <a:buChar char="–"/>
              <a:defRPr sz="1500"/>
            </a:pPr>
            <a:r>
              <a:t>Support some major projects that were underway: Passages Resource Centre, Medical Respite Centre, Cans for Christmas, Socks in the City, Eye Contact exhibition</a:t>
            </a:r>
          </a:p>
        </p:txBody>
      </p:sp>
      <p:sp>
        <p:nvSpPr>
          <p:cNvPr id="125" name="Slide Number Placeholder 3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86968">
              <a:defRPr sz="3783"/>
            </a:pPr>
            <a:r>
              <a:t>Homeless Hub </a:t>
            </a:r>
            <a:br/>
            <a:r>
              <a:t>Proposed Vision &amp; Core Purpose</a:t>
            </a:r>
          </a:p>
        </p:txBody>
      </p:sp>
      <p:sp>
        <p:nvSpPr>
          <p:cNvPr id="128" name="Content Placeholder 2"/>
          <p:cNvSpPr txBox="1"/>
          <p:nvPr>
            <p:ph type="body" idx="1"/>
          </p:nvPr>
        </p:nvSpPr>
        <p:spPr>
          <a:xfrm>
            <a:off x="457200" y="1600200"/>
            <a:ext cx="8363271" cy="4525963"/>
          </a:xfrm>
          <a:prstGeom prst="rect">
            <a:avLst/>
          </a:prstGeom>
        </p:spPr>
        <p:txBody>
          <a:bodyPr/>
          <a:lstStyle/>
          <a:p>
            <a:pPr/>
            <a:r>
              <a:t>Vision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Harnessing the potential of Rotary to make a real difference to Homelessness in WA</a:t>
            </a:r>
          </a:p>
          <a:p>
            <a:pPr/>
            <a:r>
              <a:t>Core purpose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Have Rotary working as a coherent entity </a:t>
            </a:r>
            <a:br/>
            <a:r>
              <a:t>to bring its singular and unique capabilities to bear </a:t>
            </a:r>
            <a:br/>
            <a:r>
              <a:t>on the Homelessness issue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Aligned to WA State and Agency Homelessness strategies</a:t>
            </a:r>
          </a:p>
        </p:txBody>
      </p:sp>
      <p:sp>
        <p:nvSpPr>
          <p:cNvPr id="129" name="Slide Number Placeholder 3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How can Rotary Add Value?</a:t>
            </a:r>
          </a:p>
        </p:txBody>
      </p:sp>
      <p:sp>
        <p:nvSpPr>
          <p:cNvPr id="132" name="Content Placeholder 2"/>
          <p:cNvSpPr txBox="1"/>
          <p:nvPr>
            <p:ph type="body" sz="half" idx="1"/>
          </p:nvPr>
        </p:nvSpPr>
        <p:spPr>
          <a:xfrm>
            <a:off x="457200" y="1484783"/>
            <a:ext cx="4040188" cy="4968554"/>
          </a:xfrm>
          <a:prstGeom prst="rect">
            <a:avLst/>
          </a:prstGeom>
        </p:spPr>
        <p:txBody>
          <a:bodyPr anchor="t"/>
          <a:lstStyle/>
          <a:p>
            <a:pPr marL="342900" indent="-342900">
              <a:buSzPct val="100000"/>
              <a:buFont typeface="Arial"/>
              <a:buChar char="•"/>
              <a:defRPr b="0"/>
            </a:pPr>
            <a:r>
              <a:t>Assets: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Credibility of the brand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“Service above Self” ethos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Enthusiasm &amp; Determination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Skills &amp; Intelligence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Networks &amp; Influence 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Links with Schools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Innovation - ability to pilot ideas and try them out</a:t>
            </a:r>
          </a:p>
          <a:p>
            <a:pPr lvl="1" marL="742950" indent="-285750">
              <a:spcBef>
                <a:spcPts val="400"/>
              </a:spcBef>
              <a:buSzPct val="100000"/>
              <a:buFont typeface="Arial"/>
              <a:buChar char="–"/>
              <a:defRPr b="0" sz="2000"/>
            </a:pPr>
            <a:r>
              <a:t>Provision of tax deductibility for project-funding donors</a:t>
            </a:r>
          </a:p>
        </p:txBody>
      </p:sp>
      <p:sp>
        <p:nvSpPr>
          <p:cNvPr id="133" name="Content Placeholder 5"/>
          <p:cNvSpPr txBox="1"/>
          <p:nvPr/>
        </p:nvSpPr>
        <p:spPr>
          <a:xfrm>
            <a:off x="4690744" y="1484783"/>
            <a:ext cx="3950337" cy="2304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2400"/>
            </a:pPr>
            <a:r>
              <a:t>Practical support:</a:t>
            </a:r>
          </a:p>
          <a:p>
            <a:pPr lvl="1" marL="914400" indent="-457200">
              <a:lnSpc>
                <a:spcPct val="90000"/>
              </a:lnSpc>
              <a:spcBef>
                <a:spcPts val="400"/>
              </a:spcBef>
              <a:buSzPct val="100000"/>
              <a:buAutoNum type="arabicPeriod" startAt="1"/>
              <a:defRPr sz="2000"/>
            </a:pPr>
            <a:r>
              <a:t>Funding</a:t>
            </a:r>
          </a:p>
          <a:p>
            <a:pPr lvl="1" marL="914400" indent="-457200">
              <a:lnSpc>
                <a:spcPct val="90000"/>
              </a:lnSpc>
              <a:spcBef>
                <a:spcPts val="400"/>
              </a:spcBef>
              <a:buSzPct val="100000"/>
              <a:buAutoNum type="arabicPeriod" startAt="1"/>
              <a:defRPr sz="2000"/>
            </a:pPr>
            <a:r>
              <a:t>Basic “arms and legs” support</a:t>
            </a:r>
          </a:p>
          <a:p>
            <a:pPr lvl="1" marL="914400" indent="-457200">
              <a:lnSpc>
                <a:spcPct val="90000"/>
              </a:lnSpc>
              <a:spcBef>
                <a:spcPts val="400"/>
              </a:spcBef>
              <a:buSzPct val="100000"/>
              <a:buAutoNum type="arabicPeriod" startAt="1"/>
              <a:defRPr sz="2000"/>
            </a:pPr>
            <a:r>
              <a:t>Skilled/ professional support – that NGOs find difficult or costly to source</a:t>
            </a:r>
          </a:p>
        </p:txBody>
      </p:sp>
      <p:sp>
        <p:nvSpPr>
          <p:cNvPr id="134" name="Slide Number Placeholder 4"/>
          <p:cNvSpPr txBox="1"/>
          <p:nvPr>
            <p:ph type="sldNum" sz="quarter" idx="2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5" name="TextBox 6"/>
          <p:cNvSpPr txBox="1"/>
          <p:nvPr/>
        </p:nvSpPr>
        <p:spPr>
          <a:xfrm>
            <a:off x="5652120" y="4149080"/>
            <a:ext cx="2520282" cy="1511013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u="sng"/>
            </a:pPr>
            <a:r>
              <a:t>Action</a:t>
            </a:r>
            <a:r>
              <a:rPr u="none"/>
              <a:t>: HH to develop a database of skills and trades that members are prepared to make available for projects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